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7772400" cy="100584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0F9C8-C5E5-4B79-BD7F-6CE34624610B}" v="1" dt="2026-07-10T22:14:38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3" autoAdjust="0"/>
    <p:restoredTop sz="94672"/>
  </p:normalViewPr>
  <p:slideViewPr>
    <p:cSldViewPr snapToGrid="0">
      <p:cViewPr varScale="1">
        <p:scale>
          <a:sx n="88" d="100"/>
          <a:sy n="88" d="100"/>
        </p:scale>
        <p:origin x="30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i Wang" userId="33315374022_tp_box_2" providerId="OAuth2" clId="{DB4FBE63-D583-480B-9A1D-24A292CAEB90}"/>
    <pc:docChg chg="modSld">
      <pc:chgData name="Andi Wang" userId="33315374022_tp_box_2" providerId="OAuth2" clId="{DB4FBE63-D583-480B-9A1D-24A292CAEB90}" dt="2026-07-10T22:15:19.475" v="129" actId="1035"/>
      <pc:docMkLst>
        <pc:docMk/>
      </pc:docMkLst>
      <pc:sldChg chg="modSp mod">
        <pc:chgData name="Andi Wang" userId="33315374022_tp_box_2" providerId="OAuth2" clId="{DB4FBE63-D583-480B-9A1D-24A292CAEB90}" dt="2026-07-10T22:15:19.475" v="129" actId="1035"/>
        <pc:sldMkLst>
          <pc:docMk/>
          <pc:sldMk cId="3314385152" sldId="259"/>
        </pc:sldMkLst>
        <pc:spChg chg="mod">
          <ac:chgData name="Andi Wang" userId="33315374022_tp_box_2" providerId="OAuth2" clId="{DB4FBE63-D583-480B-9A1D-24A292CAEB90}" dt="2026-07-10T22:14:47.556" v="121" actId="207"/>
          <ac:spMkLst>
            <pc:docMk/>
            <pc:sldMk cId="3314385152" sldId="259"/>
            <ac:spMk id="8" creationId="{6054B47C-C305-4E90-2A5A-EE549C3EA282}"/>
          </ac:spMkLst>
        </pc:spChg>
        <pc:spChg chg="mod">
          <ac:chgData name="Andi Wang" userId="33315374022_tp_box_2" providerId="OAuth2" clId="{DB4FBE63-D583-480B-9A1D-24A292CAEB90}" dt="2026-07-10T22:15:19.475" v="129" actId="1035"/>
          <ac:spMkLst>
            <pc:docMk/>
            <pc:sldMk cId="3314385152" sldId="259"/>
            <ac:spMk id="13" creationId="{19D2D5B3-70C8-6EC1-CB9C-697DD52DD399}"/>
          </ac:spMkLst>
        </pc:spChg>
        <pc:picChg chg="mod">
          <ac:chgData name="Andi Wang" userId="33315374022_tp_box_2" providerId="OAuth2" clId="{DB4FBE63-D583-480B-9A1D-24A292CAEB90}" dt="2026-07-10T22:10:53.106" v="74" actId="1076"/>
          <ac:picMkLst>
            <pc:docMk/>
            <pc:sldMk cId="3314385152" sldId="259"/>
            <ac:picMk id="15" creationId="{F113CBF1-B8D7-CFA1-6EC9-13F033282D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245E132-4D95-443C-838F-7A5A155F117D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0438" y="1162050"/>
            <a:ext cx="242093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27DA106-451B-4E75-9056-014A954385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1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DA106-451B-4E75-9056-014A9543856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8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2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41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39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5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88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7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04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617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7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5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1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2611C-8EAF-436F-92A9-ACEEB7D2E55E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0017D-CD65-4796-B749-A2CF71B2D8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71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visp.wisc.edu/cost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hyperlink" Target="https://visp.wisc.edu/thematic-isye/" TargetMode="Externa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D3DEAA-0B06-92B9-FADB-071DFA8F414C}"/>
              </a:ext>
            </a:extLst>
          </p:cNvPr>
          <p:cNvSpPr/>
          <p:nvPr/>
        </p:nvSpPr>
        <p:spPr>
          <a:xfrm>
            <a:off x="143692" y="163286"/>
            <a:ext cx="7478486" cy="9712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54B47C-C305-4E90-2A5A-EE549C3EA282}"/>
              </a:ext>
            </a:extLst>
          </p:cNvPr>
          <p:cNvSpPr txBox="1"/>
          <p:nvPr/>
        </p:nvSpPr>
        <p:spPr>
          <a:xfrm>
            <a:off x="2440597" y="163286"/>
            <a:ext cx="5331803" cy="113877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zh-CN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美国 威斯康星大学</a:t>
            </a:r>
            <a:r>
              <a:rPr lang="en-US" altLang="zh-CN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CN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麦迪逊 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UW-Madison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spcAft>
                <a:spcPts val="800"/>
              </a:spcAft>
            </a:pPr>
            <a:r>
              <a:rPr lang="zh-CN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工业与系统工程系 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ndustrial and 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Sy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stems 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ngineering (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ISyE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spcAft>
                <a:spcPts val="800"/>
              </a:spcAft>
            </a:pPr>
            <a:r>
              <a:rPr lang="zh-CN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国际访问学生项目 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isiting 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nternational 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tudent 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rogram</a:t>
            </a:r>
            <a:r>
              <a:rPr lang="zh-CN" altLang="en-US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VISP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CN" altLang="en-US" sz="1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800"/>
              </a:spcAft>
            </a:pPr>
            <a:r>
              <a:rPr lang="zh-CN" alt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有问题？请联系</a:t>
            </a:r>
            <a:r>
              <a:rPr lang="en-US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visp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@</a:t>
            </a:r>
            <a:r>
              <a:rPr lang="en-US" altLang="zh-CN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ie.</a:t>
            </a:r>
            <a:r>
              <a:rPr lang="en-US" sz="12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wisc.edu</a:t>
            </a:r>
            <a:endParaRPr lang="en-US" sz="1200" i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7F4D7E-98FE-18DA-4F04-F7E5A5CA121E}"/>
              </a:ext>
            </a:extLst>
          </p:cNvPr>
          <p:cNvSpPr txBox="1"/>
          <p:nvPr/>
        </p:nvSpPr>
        <p:spPr>
          <a:xfrm>
            <a:off x="2440596" y="1420323"/>
            <a:ext cx="5188111" cy="255679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威斯康星大学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麦迪逊 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(UW-Madison)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：简介</a:t>
            </a:r>
            <a:endParaRPr lang="en-US" sz="1100" b="1" u="sng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UW-Madison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是美国老牌名校，建于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1848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年，坐落于威斯康星州首府麦迪逊市。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拥有超过两万名教职工，超过四万五千名学生（其中超过一万名研究生）。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2026 CWUR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里世界排名第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29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名，在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2026 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US News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里世界排名第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36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截至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年，产生了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位诺贝尔奖获得者，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41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位普利策奖获得者。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拥有过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39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位美国科学院院士，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位美国工程院院士，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68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位美国艺术与科学院院士，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13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位美国医学院院士。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学校所在地：麦迪逊市（机场代码：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MSN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endParaRPr lang="en-US" sz="1100" b="1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连续多年全美最宜居城市前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名，治安良好。</a:t>
            </a:r>
            <a:endParaRPr lang="en-US" altLang="zh-CN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距离芝加哥（机场）仅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小时车程，距离密尔沃基市中心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1.5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小时车程。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>
              <a:lnSpc>
                <a:spcPct val="108000"/>
              </a:lnSpc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华人数量超过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万，周边设施完善，拥有众多中餐馆、亚洲超市，生活便利。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BABBAD-A662-3B10-8EDC-2315149A1287}"/>
              </a:ext>
            </a:extLst>
          </p:cNvPr>
          <p:cNvSpPr txBox="1"/>
          <p:nvPr/>
        </p:nvSpPr>
        <p:spPr>
          <a:xfrm>
            <a:off x="2440596" y="3977113"/>
            <a:ext cx="5233833" cy="241713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工业与系统工程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US" sz="1100" b="1" u="sng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ISyE</a:t>
            </a:r>
            <a:r>
              <a:rPr 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：简介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工业与系统工程成立于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1966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年，是享有盛誉的老牌名系。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拥有超过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名教授，超过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450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名学生 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其中约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名硕士生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,60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名博士生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</a:t>
            </a:r>
            <a:r>
              <a:rPr 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US News 2026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工业工程大类里，本科教育全美排名第</a:t>
            </a:r>
            <a:r>
              <a:rPr lang="en-US" altLang="zh-CN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 ，研究生教育全美排名第</a:t>
            </a:r>
            <a:r>
              <a:rPr lang="en-US" altLang="zh-CN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名。</a:t>
            </a:r>
            <a:endParaRPr lang="en-US" sz="11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在教师学术生产力指数排名里，位居全美第</a:t>
            </a:r>
            <a:r>
              <a:rPr lang="en-US" altLang="zh-CN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名。</a:t>
            </a:r>
            <a:endParaRPr lang="en-US" sz="11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在每位教师的研究经费排名里，位居同级别学校第</a:t>
            </a:r>
            <a:r>
              <a:rPr lang="en-US" altLang="zh-CN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CN" alt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名。</a:t>
            </a:r>
            <a:r>
              <a:rPr lang="en-US" sz="11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涵盖研究领域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(1) Operations Research, Optimization and Analytics, (2) Health Systems Engineering, (3) Human Factors and Ergonomics, and (4) Advanced Manufacturing and Industrial AI.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2D5B3-70C8-6EC1-CB9C-697DD52DD399}"/>
              </a:ext>
            </a:extLst>
          </p:cNvPr>
          <p:cNvSpPr txBox="1"/>
          <p:nvPr/>
        </p:nvSpPr>
        <p:spPr>
          <a:xfrm>
            <a:off x="143692" y="6540847"/>
            <a:ext cx="3727808" cy="3470053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</a:pPr>
            <a:endParaRPr lang="en-US" altLang="zh-CN" sz="300" b="1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Bef>
                <a:spcPts val="800"/>
              </a:spcBef>
              <a:spcAft>
                <a:spcPts val="600"/>
              </a:spcAft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国际访问学生项目 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(VISP-ISyE) 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简介和基础信息</a:t>
            </a:r>
            <a:r>
              <a:rPr 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面对对象：具有较强统计、数学、机械、控制、电气、计算机科学或其他理工学科（如信息，光电）背景的本科学生。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工业与系统工程系入学时间：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2027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年春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夏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秋季。学生可以自主选择暑期科研或交流</a:t>
            </a:r>
            <a:r>
              <a:rPr lang="en-US" altLang="zh-CN" sz="11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sz="11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至</a:t>
            </a:r>
            <a:r>
              <a:rPr lang="en-US" altLang="zh-CN" sz="11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CN" altLang="en-US" sz="11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个学期（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每个春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秋学期最少需修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个学分，其中至少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ISyE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学分；夏季学期至少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学分。推荐大二下，大三、大四本科生）。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该交流项目结束后，学生交流时修得的学分转回原来所在学校，毕业时获得原校的本科学位。</a:t>
            </a: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如该交流项目学生继续申请威斯康星大学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麦迪逊工业与系统工程研究生项目，该学生交换期间修得的学分，最多可以转换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个学分到硕士学位。这意味着，通过合理规划课程，原本需要一年半完成的硕士课程可在一年内完成。</a:t>
            </a: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每学期预计学费：春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秋每学期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$2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3000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，暑期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11300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（八周）。具体数据参考学校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  <a:hlinkClick r:id="rId3"/>
              </a:rPr>
              <a:t>网站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CN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50" indent="-171450">
              <a:lnSpc>
                <a:spcPct val="108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7D38C1-A0E4-5855-46B3-E801A730AD58}"/>
              </a:ext>
            </a:extLst>
          </p:cNvPr>
          <p:cNvSpPr txBox="1"/>
          <p:nvPr/>
        </p:nvSpPr>
        <p:spPr>
          <a:xfrm>
            <a:off x="3850683" y="6688858"/>
            <a:ext cx="3778024" cy="356411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工业与系统工程系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(ISyE)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提供四种丰厚的奖学金机制</a:t>
            </a:r>
            <a:r>
              <a:rPr 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</a:p>
          <a:p>
            <a:pPr>
              <a:lnSpc>
                <a:spcPct val="108000"/>
              </a:lnSpc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（该奖学金机制是全美最优秀的奖学金之一）</a:t>
            </a:r>
            <a:endParaRPr lang="en-US" sz="1100" b="1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>
              <a:lnSpc>
                <a:spcPct val="108000"/>
              </a:lnSpc>
              <a:buFont typeface="+mj-lt"/>
              <a:buAutoNum type="arabicPeriod"/>
            </a:pP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每位参与该项目的学生，将获得一笔奖学金。</a:t>
            </a:r>
            <a:r>
              <a:rPr lang="zh-CN" altLang="en-US" sz="1100" dirty="0">
                <a:latin typeface="Microsoft Uighur" panose="020F0502020204030204" pitchFamily="2" charset="-78"/>
                <a:ea typeface="Microsoft YaHei" panose="020B0503020204020204" pitchFamily="34" charset="-122"/>
                <a:cs typeface="Microsoft Uighur" panose="020F0502020204030204" pitchFamily="2" charset="-78"/>
              </a:rPr>
              <a:t>春季</a:t>
            </a:r>
            <a:r>
              <a:rPr lang="en-US" sz="1100" dirty="0">
                <a:latin typeface="Microsoft Uighur" panose="020F0502020204030204" pitchFamily="2" charset="-78"/>
                <a:ea typeface="Microsoft YaHei" panose="020B0503020204020204" pitchFamily="34" charset="-122"/>
                <a:cs typeface="Microsoft Uighur" panose="020F0502020204030204" pitchFamily="2" charset="-78"/>
              </a:rPr>
              <a:t>、</a:t>
            </a:r>
            <a:r>
              <a:rPr lang="zh-CN" altLang="en-US" sz="1100" dirty="0">
                <a:latin typeface="Microsoft Uighur" panose="020F0502020204030204" pitchFamily="2" charset="-78"/>
                <a:ea typeface="Microsoft YaHei" panose="020B0503020204020204" pitchFamily="34" charset="-122"/>
                <a:cs typeface="Microsoft Uighur" panose="020F0502020204030204" pitchFamily="2" charset="-78"/>
              </a:rPr>
              <a:t>秋季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学期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$7500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，暑期科研（四周），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$1000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（八周）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$1500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>
              <a:lnSpc>
                <a:spcPct val="108000"/>
              </a:lnSpc>
              <a:buFont typeface="+mj-lt"/>
              <a:buAutoNum type="arabicPeriod"/>
            </a:pP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如该交流项目学生本科毕业后，继续申请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ISyE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的硕士或博士项目并成功入学，将获得一笔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$2500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奖学金。</a:t>
            </a:r>
            <a:endParaRPr lang="en-US" altLang="zh-CN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>
              <a:lnSpc>
                <a:spcPct val="108000"/>
              </a:lnSpc>
              <a:buFont typeface="+mj-lt"/>
              <a:buAutoNum type="arabicPeriod"/>
            </a:pP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我们会向拿到优秀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GPA(&gt;3.5)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VISP-ISyE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学生优先发放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Master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的录取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offer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VISP-ISyE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学生可以参与本科生科研项目以及在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UW-Madison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完成毕业设计课题。</a:t>
            </a:r>
          </a:p>
          <a:p>
            <a:pPr>
              <a:lnSpc>
                <a:spcPct val="108000"/>
              </a:lnSpc>
            </a:pPr>
            <a:endParaRPr lang="en-US" altLang="zh-CN" sz="1100" b="1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申请要求和流程</a:t>
            </a:r>
            <a:r>
              <a:rPr lang="en-US" altLang="zh-CN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CN" altLang="en-US" sz="1100" b="1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详情参见所在本科院校通知）：</a:t>
            </a:r>
            <a:endParaRPr lang="en-US" sz="1100" b="1" u="sng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GPA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高于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3.0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（满分为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4.0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;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语言成绩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三选一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托福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&gt;80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雅思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&gt;6.5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，或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Duolingo &gt;105)</a:t>
            </a:r>
          </a:p>
          <a:p>
            <a:pPr>
              <a:lnSpc>
                <a:spcPct val="108000"/>
              </a:lnSpc>
              <a:spcAft>
                <a:spcPts val="300"/>
              </a:spcAft>
            </a:pP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所需文件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个人陈述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履历</a:t>
            </a:r>
            <a:r>
              <a:rPr 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成绩单等。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* </a:t>
            </a:r>
            <a:r>
              <a:rPr lang="zh-CN" altLang="en-US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申请链接</a:t>
            </a:r>
            <a:r>
              <a:rPr lang="en-US" altLang="zh-CN" sz="11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en-US" altLang="zh-CN" sz="1100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https://visp.wisc.edu/thematic-isye/</a:t>
            </a:r>
            <a:endParaRPr lang="en-US" altLang="zh-CN" sz="1100" dirty="0">
              <a:solidFill>
                <a:srgbClr val="0000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50" indent="-171450">
              <a:lnSpc>
                <a:spcPct val="108000"/>
              </a:lnSpc>
              <a:buFont typeface="Arial" panose="020B0604020202020204" pitchFamily="34" charset="0"/>
              <a:buChar char="•"/>
            </a:pPr>
            <a:endParaRPr lang="en-US" altLang="zh-CN" sz="1100" dirty="0">
              <a:solidFill>
                <a:srgbClr val="0000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en-US" altLang="zh-CN" sz="1100" dirty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13CBF1-B8D7-CFA1-6EC9-13F033282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2744" y="9376017"/>
            <a:ext cx="520799" cy="5190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0970BF-D437-F013-766B-1807C78D97E0}"/>
              </a:ext>
            </a:extLst>
          </p:cNvPr>
          <p:cNvSpPr txBox="1"/>
          <p:nvPr/>
        </p:nvSpPr>
        <p:spPr>
          <a:xfrm>
            <a:off x="40121" y="6401739"/>
            <a:ext cx="7595729" cy="30777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schemeClr val="bg1"/>
                </a:solidFill>
              </a:rPr>
              <a:t>VISP Thematic Track Industrial &amp; Systems Engineering (VISP-ISyE) program</a:t>
            </a:r>
          </a:p>
        </p:txBody>
      </p:sp>
      <p:pic>
        <p:nvPicPr>
          <p:cNvPr id="2" name="Picture 4" descr="Federal complaint launched against UW-Madison for failing to protect Jewish  students - WPR">
            <a:extLst>
              <a:ext uri="{FF2B5EF4-FFF2-40B4-BE49-F238E27FC236}">
                <a16:creationId xmlns:a16="http://schemas.microsoft.com/office/drawing/2014/main" id="{9B2984FC-9ACD-E911-3CCF-9D4BB27775F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39" y="778250"/>
            <a:ext cx="2286000" cy="142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elcome to Your New Home">
            <a:extLst>
              <a:ext uri="{FF2B5EF4-FFF2-40B4-BE49-F238E27FC236}">
                <a16:creationId xmlns:a16="http://schemas.microsoft.com/office/drawing/2014/main" id="{AB6AA9C7-4A6E-F8F2-8C9F-A4D08587AF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9"/>
          <a:stretch/>
        </p:blipFill>
        <p:spPr bwMode="auto">
          <a:xfrm>
            <a:off x="158513" y="2278784"/>
            <a:ext cx="2244652" cy="1343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ootball off to a rollicking start with mix of old and new">
            <a:extLst>
              <a:ext uri="{FF2B5EF4-FFF2-40B4-BE49-F238E27FC236}">
                <a16:creationId xmlns:a16="http://schemas.microsoft.com/office/drawing/2014/main" id="{10C6FC1E-1CE9-BD68-EAD3-C26CD61FD7B8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1"/>
          <a:stretch>
            <a:fillRect/>
          </a:stretch>
        </p:blipFill>
        <p:spPr bwMode="auto">
          <a:xfrm>
            <a:off x="137839" y="3695987"/>
            <a:ext cx="2286000" cy="142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BD8FE76-031A-C98F-B478-B38A42FB7A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7" y="5172297"/>
            <a:ext cx="2238124" cy="130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logo with a white letter on it&#10;&#10;Description automatically generated">
            <a:extLst>
              <a:ext uri="{FF2B5EF4-FFF2-40B4-BE49-F238E27FC236}">
                <a16:creationId xmlns:a16="http://schemas.microsoft.com/office/drawing/2014/main" id="{D61BDB45-6A2F-F1AC-9B1B-B9877B614F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6" y="74512"/>
            <a:ext cx="1416066" cy="81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85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147</TotalTime>
  <Words>1191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Microsoft YaHei</vt:lpstr>
      <vt:lpstr>Arial</vt:lpstr>
      <vt:lpstr>Calibri</vt:lpstr>
      <vt:lpstr>Calibri Light</vt:lpstr>
      <vt:lpstr>Microsoft Uighur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Pengyu Zhang</dc:creator>
  <cp:lastModifiedBy>Andi Wang</cp:lastModifiedBy>
  <cp:revision>33</cp:revision>
  <dcterms:created xsi:type="dcterms:W3CDTF">2024-10-07T17:33:33Z</dcterms:created>
  <dcterms:modified xsi:type="dcterms:W3CDTF">2026-07-20T07:35:52Z</dcterms:modified>
</cp:coreProperties>
</file>